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ks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5" r:id="rId6"/>
    <p:sldId id="260" r:id="rId7"/>
    <p:sldId id="261" r:id="rId8"/>
    <p:sldId id="262" r:id="rId9"/>
    <p:sldId id="263" r:id="rId10"/>
    <p:sldId id="268" r:id="rId11"/>
    <p:sldId id="266" r:id="rId12"/>
    <p:sldId id="267" r:id="rId13"/>
  </p:sldIdLst>
  <p:sldSz cx="9144000" cy="5715000" type="screen16x10"/>
  <p:notesSz cx="9144000" cy="6858000"/>
  <p:defaultTextStyle>
    <a:defPPr>
      <a:defRPr lang="ru-RU"/>
    </a:defPPr>
    <a:lvl1pPr marL="0" algn="l" defTabSz="95059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5300" algn="l" defTabSz="95059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50598" algn="l" defTabSz="95059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25899" algn="l" defTabSz="95059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01196" algn="l" defTabSz="95059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76496" algn="l" defTabSz="95059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51795" algn="l" defTabSz="95059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27095" algn="l" defTabSz="95059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02394" algn="l" defTabSz="95059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80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65" autoAdjust="0"/>
    <p:restoredTop sz="94660"/>
  </p:normalViewPr>
  <p:slideViewPr>
    <p:cSldViewPr>
      <p:cViewPr varScale="1">
        <p:scale>
          <a:sx n="66" d="100"/>
          <a:sy n="66" d="100"/>
        </p:scale>
        <p:origin x="-857" y="-58"/>
      </p:cViewPr>
      <p:guideLst>
        <p:guide orient="horz" pos="180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1111111111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22222112222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>
                <a:solidFill>
                  <a:schemeClr val="tx1"/>
                </a:solidFill>
              </a:rPr>
              <a:t>Знают ли учащиеся что такое гидропоника?</a:t>
            </a:r>
          </a:p>
        </c:rich>
      </c:tx>
      <c:layout>
        <c:manualLayout>
          <c:xMode val="edge"/>
          <c:yMode val="edge"/>
          <c:x val="0.16061858329567136"/>
          <c:y val="4.3163700153573466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Лист1!$A$2</c:f>
              <c:strCache>
                <c:ptCount val="1"/>
                <c:pt idx="0">
                  <c:v>Знают ли учащиеся что такое гидропоника?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8899-43F4-9412-0790466A25E6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899-43F4-9412-0790466A25E6}"/>
              </c:ext>
            </c:extLst>
          </c:dPt>
          <c:cat>
            <c:strRef>
              <c:f>Лист1!$B$1:$C$1</c:f>
              <c:strCache>
                <c:ptCount val="2"/>
                <c:pt idx="0">
                  <c:v>Знают</c:v>
                </c:pt>
                <c:pt idx="1">
                  <c:v>Не знают</c:v>
                </c:pt>
              </c:strCache>
            </c:strRef>
          </c:cat>
          <c:val>
            <c:numRef>
              <c:f>Лист1!$B$2:$C$2</c:f>
              <c:numCache>
                <c:formatCode>General</c:formatCode>
                <c:ptCount val="2"/>
                <c:pt idx="0">
                  <c:v>20</c:v>
                </c:pt>
                <c:pt idx="1">
                  <c:v>80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899-43F4-9412-0790466A25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>
                <a:solidFill>
                  <a:schemeClr val="tx1"/>
                </a:solidFill>
              </a:rPr>
              <a:t>Нужна ли установка по мнению учителей?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Лист1!$A$2</c:f>
              <c:strCache>
                <c:ptCount val="1"/>
                <c:pt idx="0">
                  <c:v>Нужна ли установка по мнению учителей?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DC2D-4BDC-9F8B-B7ADFE369B4C}"/>
              </c:ext>
            </c:extLst>
          </c:dPt>
          <c:cat>
            <c:strRef>
              <c:f>Лист1!$B$1</c:f>
              <c:strCache>
                <c:ptCount val="1"/>
                <c:pt idx="0">
                  <c:v>Отмечают важность гидропонной установки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C2D-4BDC-9F8B-B7ADFE369B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1" y="1775356"/>
            <a:ext cx="7772401" cy="12250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1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5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505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258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011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764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517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270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023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31F1D-534E-4FD0-83B5-0AD1DFDDCFE8}" type="datetimeFigureOut">
              <a:rPr lang="ru-RU" smtClean="0"/>
              <a:pPr/>
              <a:t>03-10-2022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58C0-B266-47C0-BB4A-CBB57BE16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31F1D-534E-4FD0-83B5-0AD1DFDDCFE8}" type="datetimeFigureOut">
              <a:rPr lang="ru-RU" smtClean="0"/>
              <a:pPr/>
              <a:t>03-10-2022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58C0-B266-47C0-BB4A-CBB57BE16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1" y="171978"/>
            <a:ext cx="2057400" cy="365654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2" y="171978"/>
            <a:ext cx="6019799" cy="365654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31F1D-534E-4FD0-83B5-0AD1DFDDCFE8}" type="datetimeFigureOut">
              <a:rPr lang="ru-RU" smtClean="0"/>
              <a:pPr/>
              <a:t>03-10-2022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58C0-B266-47C0-BB4A-CBB57BE16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31F1D-534E-4FD0-83B5-0AD1DFDDCFE8}" type="datetimeFigureOut">
              <a:rPr lang="ru-RU" smtClean="0"/>
              <a:pPr/>
              <a:t>03-10-2022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58C0-B266-47C0-BB4A-CBB57BE16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5" y="3672420"/>
            <a:ext cx="7772401" cy="1135063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5" y="2422262"/>
            <a:ext cx="7772401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753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50598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2589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90119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37649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85179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32709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80239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31F1D-534E-4FD0-83B5-0AD1DFDDCFE8}" type="datetimeFigureOut">
              <a:rPr lang="ru-RU" smtClean="0"/>
              <a:pPr/>
              <a:t>03-10-2022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58C0-B266-47C0-BB4A-CBB57BE16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1" y="1000129"/>
            <a:ext cx="4038601" cy="2828396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2" y="1000129"/>
            <a:ext cx="4038601" cy="2828396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31F1D-534E-4FD0-83B5-0AD1DFDDCFE8}" type="datetimeFigureOut">
              <a:rPr lang="ru-RU" smtClean="0"/>
              <a:pPr/>
              <a:t>03-10-2022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58C0-B266-47C0-BB4A-CBB57BE16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28864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279262"/>
            <a:ext cx="4040187" cy="533136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5300" indent="0">
              <a:buNone/>
              <a:defRPr sz="2000" b="1"/>
            </a:lvl2pPr>
            <a:lvl3pPr marL="950598" indent="0">
              <a:buNone/>
              <a:defRPr sz="1900" b="1"/>
            </a:lvl3pPr>
            <a:lvl4pPr marL="1425899" indent="0">
              <a:buNone/>
              <a:defRPr sz="1700" b="1"/>
            </a:lvl4pPr>
            <a:lvl5pPr marL="1901196" indent="0">
              <a:buNone/>
              <a:defRPr sz="1700" b="1"/>
            </a:lvl5pPr>
            <a:lvl6pPr marL="2376496" indent="0">
              <a:buNone/>
              <a:defRPr sz="1700" b="1"/>
            </a:lvl6pPr>
            <a:lvl7pPr marL="2851795" indent="0">
              <a:buNone/>
              <a:defRPr sz="1700" b="1"/>
            </a:lvl7pPr>
            <a:lvl8pPr marL="3327095" indent="0">
              <a:buNone/>
              <a:defRPr sz="1700" b="1"/>
            </a:lvl8pPr>
            <a:lvl9pPr marL="3802394" indent="0">
              <a:buNone/>
              <a:defRPr sz="17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2" y="1812397"/>
            <a:ext cx="4040187" cy="3292740"/>
          </a:xfrm>
        </p:spPr>
        <p:txBody>
          <a:bodyPr/>
          <a:lstStyle>
            <a:lvl1pPr>
              <a:defRPr sz="2500"/>
            </a:lvl1pPr>
            <a:lvl2pPr>
              <a:defRPr sz="20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279262"/>
            <a:ext cx="4041775" cy="533136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5300" indent="0">
              <a:buNone/>
              <a:defRPr sz="2000" b="1"/>
            </a:lvl2pPr>
            <a:lvl3pPr marL="950598" indent="0">
              <a:buNone/>
              <a:defRPr sz="1900" b="1"/>
            </a:lvl3pPr>
            <a:lvl4pPr marL="1425899" indent="0">
              <a:buNone/>
              <a:defRPr sz="1700" b="1"/>
            </a:lvl4pPr>
            <a:lvl5pPr marL="1901196" indent="0">
              <a:buNone/>
              <a:defRPr sz="1700" b="1"/>
            </a:lvl5pPr>
            <a:lvl6pPr marL="2376496" indent="0">
              <a:buNone/>
              <a:defRPr sz="1700" b="1"/>
            </a:lvl6pPr>
            <a:lvl7pPr marL="2851795" indent="0">
              <a:buNone/>
              <a:defRPr sz="1700" b="1"/>
            </a:lvl7pPr>
            <a:lvl8pPr marL="3327095" indent="0">
              <a:buNone/>
              <a:defRPr sz="1700" b="1"/>
            </a:lvl8pPr>
            <a:lvl9pPr marL="3802394" indent="0">
              <a:buNone/>
              <a:defRPr sz="17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1812397"/>
            <a:ext cx="4041775" cy="3292740"/>
          </a:xfrm>
        </p:spPr>
        <p:txBody>
          <a:bodyPr/>
          <a:lstStyle>
            <a:lvl1pPr>
              <a:defRPr sz="2500"/>
            </a:lvl1pPr>
            <a:lvl2pPr>
              <a:defRPr sz="20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31F1D-534E-4FD0-83B5-0AD1DFDDCFE8}" type="datetimeFigureOut">
              <a:rPr lang="ru-RU" smtClean="0"/>
              <a:pPr/>
              <a:t>03-10-2022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58C0-B266-47C0-BB4A-CBB57BE16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31F1D-534E-4FD0-83B5-0AD1DFDDCFE8}" type="datetimeFigureOut">
              <a:rPr lang="ru-RU" smtClean="0"/>
              <a:pPr/>
              <a:t>03-10-2022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58C0-B266-47C0-BB4A-CBB57BE16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31F1D-534E-4FD0-83B5-0AD1DFDDCFE8}" type="datetimeFigureOut">
              <a:rPr lang="ru-RU" smtClean="0"/>
              <a:pPr/>
              <a:t>03-10-2022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58C0-B266-47C0-BB4A-CBB57BE16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27541"/>
            <a:ext cx="3008313" cy="96837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27544"/>
            <a:ext cx="5111750" cy="4877595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5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195920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75300" indent="0">
              <a:buNone/>
              <a:defRPr sz="1300"/>
            </a:lvl2pPr>
            <a:lvl3pPr marL="950598" indent="0">
              <a:buNone/>
              <a:defRPr sz="1000"/>
            </a:lvl3pPr>
            <a:lvl4pPr marL="1425899" indent="0">
              <a:buNone/>
              <a:defRPr sz="900"/>
            </a:lvl4pPr>
            <a:lvl5pPr marL="1901196" indent="0">
              <a:buNone/>
              <a:defRPr sz="900"/>
            </a:lvl5pPr>
            <a:lvl6pPr marL="2376496" indent="0">
              <a:buNone/>
              <a:defRPr sz="900"/>
            </a:lvl6pPr>
            <a:lvl7pPr marL="2851795" indent="0">
              <a:buNone/>
              <a:defRPr sz="900"/>
            </a:lvl7pPr>
            <a:lvl8pPr marL="3327095" indent="0">
              <a:buNone/>
              <a:defRPr sz="900"/>
            </a:lvl8pPr>
            <a:lvl9pPr marL="3802394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31F1D-534E-4FD0-83B5-0AD1DFDDCFE8}" type="datetimeFigureOut">
              <a:rPr lang="ru-RU" smtClean="0"/>
              <a:pPr/>
              <a:t>03-10-2022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58C0-B266-47C0-BB4A-CBB57BE16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7" y="4000503"/>
            <a:ext cx="5486400" cy="47228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7" y="510647"/>
            <a:ext cx="5486400" cy="3429000"/>
          </a:xfrm>
        </p:spPr>
        <p:txBody>
          <a:bodyPr/>
          <a:lstStyle>
            <a:lvl1pPr marL="0" indent="0">
              <a:buNone/>
              <a:defRPr sz="3300"/>
            </a:lvl1pPr>
            <a:lvl2pPr marL="475300" indent="0">
              <a:buNone/>
              <a:defRPr sz="2800"/>
            </a:lvl2pPr>
            <a:lvl3pPr marL="950598" indent="0">
              <a:buNone/>
              <a:defRPr sz="2500"/>
            </a:lvl3pPr>
            <a:lvl4pPr marL="1425899" indent="0">
              <a:buNone/>
              <a:defRPr sz="2000"/>
            </a:lvl4pPr>
            <a:lvl5pPr marL="1901196" indent="0">
              <a:buNone/>
              <a:defRPr sz="2000"/>
            </a:lvl5pPr>
            <a:lvl6pPr marL="2376496" indent="0">
              <a:buNone/>
              <a:defRPr sz="2000"/>
            </a:lvl6pPr>
            <a:lvl7pPr marL="2851795" indent="0">
              <a:buNone/>
              <a:defRPr sz="2000"/>
            </a:lvl7pPr>
            <a:lvl8pPr marL="3327095" indent="0">
              <a:buNone/>
              <a:defRPr sz="2000"/>
            </a:lvl8pPr>
            <a:lvl9pPr marL="3802394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7" y="4472783"/>
            <a:ext cx="5486400" cy="670719"/>
          </a:xfrm>
        </p:spPr>
        <p:txBody>
          <a:bodyPr/>
          <a:lstStyle>
            <a:lvl1pPr marL="0" indent="0">
              <a:buNone/>
              <a:defRPr sz="1400"/>
            </a:lvl1pPr>
            <a:lvl2pPr marL="475300" indent="0">
              <a:buNone/>
              <a:defRPr sz="1300"/>
            </a:lvl2pPr>
            <a:lvl3pPr marL="950598" indent="0">
              <a:buNone/>
              <a:defRPr sz="1000"/>
            </a:lvl3pPr>
            <a:lvl4pPr marL="1425899" indent="0">
              <a:buNone/>
              <a:defRPr sz="900"/>
            </a:lvl4pPr>
            <a:lvl5pPr marL="1901196" indent="0">
              <a:buNone/>
              <a:defRPr sz="900"/>
            </a:lvl5pPr>
            <a:lvl6pPr marL="2376496" indent="0">
              <a:buNone/>
              <a:defRPr sz="900"/>
            </a:lvl6pPr>
            <a:lvl7pPr marL="2851795" indent="0">
              <a:buNone/>
              <a:defRPr sz="900"/>
            </a:lvl7pPr>
            <a:lvl8pPr marL="3327095" indent="0">
              <a:buNone/>
              <a:defRPr sz="900"/>
            </a:lvl8pPr>
            <a:lvl9pPr marL="3802394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31F1D-534E-4FD0-83B5-0AD1DFDDCFE8}" type="datetimeFigureOut">
              <a:rPr lang="ru-RU" smtClean="0"/>
              <a:pPr/>
              <a:t>03-10-2022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58C0-B266-47C0-BB4A-CBB57BE16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28864"/>
            <a:ext cx="8229600" cy="952500"/>
          </a:xfrm>
          <a:prstGeom prst="rect">
            <a:avLst/>
          </a:prstGeom>
        </p:spPr>
        <p:txBody>
          <a:bodyPr vert="horz" lIns="95061" tIns="47529" rIns="95061" bIns="47529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333501"/>
            <a:ext cx="8229600" cy="3771636"/>
          </a:xfrm>
          <a:prstGeom prst="rect">
            <a:avLst/>
          </a:prstGeom>
        </p:spPr>
        <p:txBody>
          <a:bodyPr vert="horz" lIns="95061" tIns="47529" rIns="95061" bIns="47529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296960"/>
            <a:ext cx="2133600" cy="304271"/>
          </a:xfrm>
          <a:prstGeom prst="rect">
            <a:avLst/>
          </a:prstGeom>
        </p:spPr>
        <p:txBody>
          <a:bodyPr vert="horz" lIns="95061" tIns="47529" rIns="95061" bIns="47529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31F1D-534E-4FD0-83B5-0AD1DFDDCFE8}" type="datetimeFigureOut">
              <a:rPr lang="ru-RU" smtClean="0"/>
              <a:pPr/>
              <a:t>03-10-2022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1" y="5296960"/>
            <a:ext cx="2895600" cy="304271"/>
          </a:xfrm>
          <a:prstGeom prst="rect">
            <a:avLst/>
          </a:prstGeom>
        </p:spPr>
        <p:txBody>
          <a:bodyPr vert="horz" lIns="95061" tIns="47529" rIns="95061" bIns="47529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296960"/>
            <a:ext cx="2133600" cy="304271"/>
          </a:xfrm>
          <a:prstGeom prst="rect">
            <a:avLst/>
          </a:prstGeom>
        </p:spPr>
        <p:txBody>
          <a:bodyPr vert="horz" lIns="95061" tIns="47529" rIns="95061" bIns="47529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B758C0-B266-47C0-BB4A-CBB57BE16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50598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474" indent="-356474" algn="l" defTabSz="950598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72361" indent="-297061" algn="l" defTabSz="950598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88249" indent="-237650" algn="l" defTabSz="950598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63546" indent="-237650" algn="l" defTabSz="950598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138847" indent="-237650" algn="l" defTabSz="950598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614145" indent="-237650" algn="l" defTabSz="95059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89445" indent="-237650" algn="l" defTabSz="95059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4745" indent="-237650" algn="l" defTabSz="95059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40043" indent="-237650" algn="l" defTabSz="95059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5059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5300" algn="l" defTabSz="95059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0598" algn="l" defTabSz="95059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25899" algn="l" defTabSz="95059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01196" algn="l" defTabSz="95059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76496" algn="l" defTabSz="95059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51795" algn="l" defTabSz="95059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27095" algn="l" defTabSz="95059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02394" algn="l" defTabSz="95059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Users\Красотка\Desktop\kapli_fon_svetlyy_87013_192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500178"/>
            <a:ext cx="7772401" cy="1500198"/>
          </a:xfrm>
        </p:spPr>
        <p:txBody>
          <a:bodyPr>
            <a:normAutofit fontScale="90000"/>
          </a:bodyPr>
          <a:lstStyle/>
          <a:p>
            <a:r>
              <a:rPr lang="en-US" sz="6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Элементарная гидропонная установка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28960" y="3643318"/>
            <a:ext cx="5715040" cy="14605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 команда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школы №!!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«ОРИОН»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Россия, Глазов</a:t>
            </a:r>
          </a:p>
        </p:txBody>
      </p:sp>
      <p:pic>
        <p:nvPicPr>
          <p:cNvPr id="5" name="Picture 7" descr="C:\Users\Красотка\Desktop\rosatom_______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93204"/>
            <a:ext cx="891158" cy="1036230"/>
          </a:xfrm>
          <a:prstGeom prst="rect">
            <a:avLst/>
          </a:prstGeom>
          <a:noFill/>
        </p:spPr>
      </p:pic>
      <p:pic>
        <p:nvPicPr>
          <p:cNvPr id="6" name="Picture 6" descr="D:\гидропоника\unnamed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3" y="4382413"/>
            <a:ext cx="1008112" cy="1008112"/>
          </a:xfrm>
          <a:prstGeom prst="rect">
            <a:avLst/>
          </a:prstGeom>
          <a:noFill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 b="5545"/>
          <a:stretch>
            <a:fillRect/>
          </a:stretch>
        </p:blipFill>
        <p:spPr bwMode="auto">
          <a:xfrm>
            <a:off x="1331640" y="4369672"/>
            <a:ext cx="1080120" cy="1025236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8" name="Picture 5" descr="D:\гидропоника\uXGCIIZF0W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55776" y="4369668"/>
            <a:ext cx="1021782" cy="1020857"/>
          </a:xfrm>
          <a:prstGeom prst="rect">
            <a:avLst/>
          </a:prstGeom>
          <a:noFill/>
        </p:spPr>
      </p:pic>
      <p:pic>
        <p:nvPicPr>
          <p:cNvPr id="9" name="Объект 4" descr="орион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14414" y="214295"/>
            <a:ext cx="1285884" cy="100013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Users\Красотка\Desktop\kapli_fon_svetlyy_87013_192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9423275" cy="5714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C:\Users\Красотка\Desktop\kapli_fon_svetlyy_87013_192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4035" y="23149"/>
            <a:ext cx="8229600" cy="952500"/>
          </a:xfrm>
        </p:spPr>
        <p:txBody>
          <a:bodyPr>
            <a:normAutofit fontScale="90000"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Практическое и экономическое обоснование результатов проекта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158" y="1214426"/>
            <a:ext cx="8463313" cy="4260303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ru-RU" sz="1600" dirty="0">
                <a:ea typeface="Cambria" panose="02040503050406030204" pitchFamily="18" charset="0"/>
                <a:cs typeface="Times New Roman" pitchFamily="18" charset="0"/>
              </a:rPr>
              <a:t>В результате работы над проектом мы получили автоматизированную, малогабаритную, удобную в обслуживании гидропонную установку с капельным поливом, циркуляцией питательного раствора с  принудительным обогащением воздухом</a:t>
            </a:r>
          </a:p>
          <a:p>
            <a:pPr marL="342900" indent="-342900">
              <a:buAutoNum type="arabicPeriod"/>
            </a:pPr>
            <a:r>
              <a:rPr lang="ru-RU" sz="1600" dirty="0">
                <a:ea typeface="Cambria" panose="02040503050406030204" pitchFamily="18" charset="0"/>
                <a:cs typeface="Times New Roman" pitchFamily="18" charset="0"/>
              </a:rPr>
              <a:t>Наша установка имеет практическое значение для образовательного процесса школьников 5-7 классов по предметам естественно – научного цикла</a:t>
            </a:r>
          </a:p>
          <a:p>
            <a:pPr marL="342900" indent="-342900">
              <a:buAutoNum type="arabicPeriod"/>
            </a:pPr>
            <a:r>
              <a:rPr lang="ru-RU" sz="1600" dirty="0">
                <a:ea typeface="Cambria" panose="02040503050406030204" pitchFamily="18" charset="0"/>
                <a:cs typeface="Times New Roman" pitchFamily="18" charset="0"/>
              </a:rPr>
              <a:t>Данная установка удовлетворяет потребности растениеводов любителей процесса круглогодичного выращивания растений </a:t>
            </a:r>
            <a:endParaRPr lang="ru-RU" sz="1600" dirty="0" smtClean="0">
              <a:ea typeface="Cambria" panose="02040503050406030204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1600" dirty="0" smtClean="0">
                <a:ea typeface="Cambria" panose="02040503050406030204" pitchFamily="18" charset="0"/>
                <a:cs typeface="Times New Roman" pitchFamily="18" charset="0"/>
              </a:rPr>
              <a:t>без </a:t>
            </a:r>
            <a:r>
              <a:rPr lang="ru-RU" sz="1600" dirty="0">
                <a:ea typeface="Cambria" panose="02040503050406030204" pitchFamily="18" charset="0"/>
                <a:cs typeface="Times New Roman" pitchFamily="18" charset="0"/>
              </a:rPr>
              <a:t>лишних экономических затрат</a:t>
            </a:r>
          </a:p>
          <a:p>
            <a:pPr marL="342900" indent="-342900">
              <a:buAutoNum type="arabicPeriod"/>
            </a:pPr>
            <a:r>
              <a:rPr lang="ru-RU" sz="1600" dirty="0">
                <a:ea typeface="Cambria" panose="02040503050406030204" pitchFamily="18" charset="0"/>
                <a:cs typeface="Times New Roman" pitchFamily="18" charset="0"/>
              </a:rPr>
              <a:t>Самодельная гидропонная установка имеет экономическую выгоду перед промышленными аналогами</a:t>
            </a:r>
          </a:p>
          <a:p>
            <a:pPr marL="342900" indent="-342900">
              <a:buAutoNum type="arabicPeriod"/>
            </a:pPr>
            <a:r>
              <a:rPr lang="ru-RU" sz="1600" dirty="0">
                <a:ea typeface="Cambria" panose="02040503050406030204" pitchFamily="18" charset="0"/>
                <a:cs typeface="Times New Roman" pitchFamily="18" charset="0"/>
              </a:rPr>
              <a:t>Себестоимость установки 2027 </a:t>
            </a:r>
            <a:r>
              <a:rPr lang="ru-RU" sz="1600" dirty="0" err="1">
                <a:ea typeface="Cambria" panose="02040503050406030204" pitchFamily="18" charset="0"/>
                <a:cs typeface="Times New Roman" pitchFamily="18" charset="0"/>
              </a:rPr>
              <a:t>руб</a:t>
            </a:r>
            <a:r>
              <a:rPr lang="ru-RU" sz="1600" dirty="0">
                <a:ea typeface="Cambria" panose="02040503050406030204" pitchFamily="18" charset="0"/>
                <a:cs typeface="Times New Roman" pitchFamily="18" charset="0"/>
              </a:rPr>
              <a:t>, рыночная цена нашей установки 4000 </a:t>
            </a:r>
            <a:r>
              <a:rPr lang="ru-RU" sz="1600" dirty="0" err="1">
                <a:ea typeface="Cambria" panose="02040503050406030204" pitchFamily="18" charset="0"/>
                <a:cs typeface="Times New Roman" pitchFamily="18" charset="0"/>
              </a:rPr>
              <a:t>руб</a:t>
            </a:r>
            <a:r>
              <a:rPr lang="ru-RU" sz="1600" dirty="0">
                <a:ea typeface="Cambria" panose="02040503050406030204" pitchFamily="18" charset="0"/>
                <a:cs typeface="Times New Roman" pitchFamily="18" charset="0"/>
              </a:rPr>
              <a:t>, прибыль с каждой установки составит 1973руб, что позволит нам собрать следующую установку. Продав 19 установок , прибыль получим 37 487 </a:t>
            </a:r>
            <a:r>
              <a:rPr lang="ru-RU" sz="1600" dirty="0" err="1">
                <a:ea typeface="Cambria" panose="02040503050406030204" pitchFamily="18" charset="0"/>
                <a:cs typeface="Times New Roman" pitchFamily="18" charset="0"/>
              </a:rPr>
              <a:t>руб</a:t>
            </a:r>
            <a:r>
              <a:rPr lang="ru-RU" sz="1600" dirty="0">
                <a:ea typeface="Cambria" panose="02040503050406030204" pitchFamily="18" charset="0"/>
                <a:cs typeface="Times New Roman" pitchFamily="18" charset="0"/>
              </a:rPr>
              <a:t>   и налог 13%</a:t>
            </a:r>
          </a:p>
          <a:p>
            <a:pPr marL="342900" indent="-342900">
              <a:buAutoNum type="arabicPeriod"/>
            </a:pPr>
            <a:r>
              <a:rPr lang="ru-RU" sz="1600" dirty="0">
                <a:ea typeface="Cambria" panose="02040503050406030204" pitchFamily="18" charset="0"/>
                <a:cs typeface="Times New Roman" pitchFamily="18" charset="0"/>
              </a:rPr>
              <a:t>В случае повышенного потребительского спроса, наша команда готова собирать 1 установку в неделю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82181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Users\Красотка\Desktop\kapli_fon_svetlyy_87013_192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-142896"/>
          <a:ext cx="9144000" cy="5857896"/>
        </p:xfrm>
        <a:graphic>
          <a:graphicData uri="http://schemas.openxmlformats.org/drawingml/2006/table">
            <a:tbl>
              <a:tblPr/>
              <a:tblGrid>
                <a:gridCol w="457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0113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Риски </a:t>
                      </a:r>
                      <a:endParaRPr lang="ru-RU" sz="7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60" marR="61260" marT="30630" marB="3063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4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Пути их </a:t>
                      </a:r>
                      <a:r>
                        <a:rPr lang="ru-RU" sz="44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решения</a:t>
                      </a:r>
                      <a:endParaRPr lang="ru-RU" sz="40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60" marR="61260" marT="30630" marB="3063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585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latin typeface="Calibri"/>
                          <a:ea typeface="Calibri"/>
                          <a:cs typeface="Times New Roman"/>
                        </a:rPr>
                        <a:t>Нет спроса </a:t>
                      </a:r>
                    </a:p>
                  </a:txBody>
                  <a:tcPr marL="61260" marR="61260" marT="30630" marB="306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Выпуск рекламных буклетов,   </a:t>
                      </a:r>
                      <a:r>
                        <a:rPr lang="ru-RU" sz="2800" dirty="0" smtClean="0">
                          <a:latin typeface="Calibri"/>
                          <a:ea typeface="Calibri"/>
                          <a:cs typeface="Times New Roman"/>
                        </a:rPr>
                        <a:t>сайт, </a:t>
                      </a: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обучающие лекции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60" marR="61260" marT="30630" marB="306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7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2448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>
                          <a:latin typeface="Calibri"/>
                          <a:ea typeface="Calibri"/>
                          <a:cs typeface="Times New Roman"/>
                        </a:rPr>
                        <a:t>Нехватка деталей</a:t>
                      </a:r>
                    </a:p>
                  </a:txBody>
                  <a:tcPr marL="61260" marR="61260" marT="30630" marB="306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>
                          <a:latin typeface="Calibri"/>
                          <a:ea typeface="Calibri"/>
                          <a:cs typeface="Times New Roman"/>
                        </a:rPr>
                        <a:t>Заменить детали на </a:t>
                      </a:r>
                      <a:r>
                        <a:rPr lang="ru-RU" sz="3200" dirty="0" smtClean="0">
                          <a:latin typeface="Calibri"/>
                          <a:ea typeface="Calibri"/>
                          <a:cs typeface="Times New Roman"/>
                        </a:rPr>
                        <a:t>аналогичные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60" marR="61260" marT="30630" marB="306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2215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Проблема с калькуляцией раствора удобрений 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60" marR="61260" marT="30630" marB="306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 smtClean="0">
                          <a:latin typeface="Calibri"/>
                          <a:ea typeface="Calibri"/>
                          <a:cs typeface="Times New Roman"/>
                        </a:rPr>
                        <a:t>Приобретение готового раствора 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60" marR="61260" marT="30630" marB="306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7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2215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60" marR="61260" marT="30630" marB="306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260" marR="61260" marT="30630" marB="306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7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0550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Users\Красотка\Desktop\kapli_fon_svetlyy_87013_192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6"/>
            <a:ext cx="8229600" cy="952500"/>
          </a:xfrm>
        </p:spPr>
        <p:txBody>
          <a:bodyPr/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Команда «Орион»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321575"/>
            <a:ext cx="6900881" cy="416720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altLang="zh-CN" sz="2400" b="1" dirty="0" smtClean="0">
                <a:cs typeface="Times New Roman" panose="02020603050405020304" pitchFamily="18" charset="0"/>
              </a:rPr>
              <a:t>Фамилия Имя</a:t>
            </a:r>
            <a:r>
              <a:rPr lang="ru-RU" altLang="zh-CN" sz="2400" dirty="0" smtClean="0">
                <a:cs typeface="Times New Roman" panose="02020603050405020304" pitchFamily="18" charset="0"/>
              </a:rPr>
              <a:t> </a:t>
            </a:r>
            <a:r>
              <a:rPr lang="ru-RU" altLang="zh-CN" sz="2400" dirty="0" smtClean="0">
                <a:cs typeface="Times New Roman" panose="02020603050405020304" pitchFamily="18" charset="0"/>
              </a:rPr>
              <a:t>(инженер)</a:t>
            </a:r>
          </a:p>
          <a:p>
            <a:pPr>
              <a:buNone/>
            </a:pPr>
            <a:r>
              <a:rPr lang="ru-RU" altLang="zh-CN" sz="2400" b="1" dirty="0">
                <a:cs typeface="Times New Roman" panose="02020603050405020304" pitchFamily="18" charset="0"/>
              </a:rPr>
              <a:t>Фамилия </a:t>
            </a:r>
            <a:r>
              <a:rPr lang="ru-RU" altLang="zh-CN" sz="2400" b="1" dirty="0" smtClean="0">
                <a:cs typeface="Times New Roman" panose="02020603050405020304" pitchFamily="18" charset="0"/>
              </a:rPr>
              <a:t>Имя </a:t>
            </a:r>
            <a:r>
              <a:rPr lang="ru-RU" altLang="zh-CN" sz="2400" dirty="0" smtClean="0">
                <a:cs typeface="Times New Roman" panose="02020603050405020304" pitchFamily="18" charset="0"/>
              </a:rPr>
              <a:t>(химик</a:t>
            </a:r>
            <a:r>
              <a:rPr lang="ru-RU" altLang="zh-CN" sz="2400" dirty="0" smtClean="0">
                <a:cs typeface="Times New Roman" panose="02020603050405020304" pitchFamily="18" charset="0"/>
              </a:rPr>
              <a:t>)</a:t>
            </a:r>
          </a:p>
          <a:p>
            <a:pPr>
              <a:buNone/>
            </a:pPr>
            <a:r>
              <a:rPr lang="ru-RU" altLang="zh-CN" sz="2400" b="1" dirty="0">
                <a:cs typeface="Times New Roman" panose="02020603050405020304" pitchFamily="18" charset="0"/>
              </a:rPr>
              <a:t>Фамилия </a:t>
            </a:r>
            <a:r>
              <a:rPr lang="ru-RU" altLang="zh-CN" sz="2400" b="1" dirty="0" smtClean="0">
                <a:cs typeface="Times New Roman" panose="02020603050405020304" pitchFamily="18" charset="0"/>
              </a:rPr>
              <a:t>Имя </a:t>
            </a:r>
            <a:r>
              <a:rPr lang="ru-RU" sz="2400" dirty="0" smtClean="0">
                <a:cs typeface="Times New Roman" panose="02020603050405020304" pitchFamily="18" charset="0"/>
              </a:rPr>
              <a:t>(химик</a:t>
            </a:r>
            <a:r>
              <a:rPr lang="ru-RU" sz="2400" dirty="0" smtClean="0">
                <a:cs typeface="Times New Roman" panose="02020603050405020304" pitchFamily="18" charset="0"/>
              </a:rPr>
              <a:t>)</a:t>
            </a:r>
            <a:endParaRPr lang="ru-RU" altLang="zh-CN" sz="2400" b="1" dirty="0" smtClean="0"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altLang="zh-CN" sz="2400" b="1" dirty="0">
                <a:cs typeface="Times New Roman" panose="02020603050405020304" pitchFamily="18" charset="0"/>
              </a:rPr>
              <a:t>Фамилия </a:t>
            </a:r>
            <a:r>
              <a:rPr lang="ru-RU" altLang="zh-CN" sz="2400" b="1" dirty="0" smtClean="0">
                <a:cs typeface="Times New Roman" panose="02020603050405020304" pitchFamily="18" charset="0"/>
              </a:rPr>
              <a:t>Имя </a:t>
            </a:r>
            <a:r>
              <a:rPr lang="ru-RU" altLang="zh-CN" sz="2400" dirty="0" smtClean="0">
                <a:cs typeface="Times New Roman" panose="02020603050405020304" pitchFamily="18" charset="0"/>
              </a:rPr>
              <a:t>(физик</a:t>
            </a:r>
            <a:r>
              <a:rPr lang="ru-RU" altLang="zh-CN" sz="2400" dirty="0" smtClean="0">
                <a:cs typeface="Times New Roman" panose="02020603050405020304" pitchFamily="18" charset="0"/>
              </a:rPr>
              <a:t>)</a:t>
            </a:r>
            <a:endParaRPr lang="zh-CN" altLang="en-US" sz="2400" b="1" dirty="0" smtClean="0"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altLang="zh-CN" sz="2400" b="1" dirty="0">
                <a:cs typeface="Times New Roman" panose="02020603050405020304" pitchFamily="18" charset="0"/>
              </a:rPr>
              <a:t>Фамилия </a:t>
            </a:r>
            <a:r>
              <a:rPr lang="ru-RU" altLang="zh-CN" sz="2400" b="1" dirty="0" smtClean="0">
                <a:cs typeface="Times New Roman" panose="02020603050405020304" pitchFamily="18" charset="0"/>
              </a:rPr>
              <a:t>Имя </a:t>
            </a:r>
            <a:r>
              <a:rPr lang="ru-RU" sz="2400" dirty="0" smtClean="0">
                <a:cs typeface="Times New Roman" panose="02020603050405020304" pitchFamily="18" charset="0"/>
              </a:rPr>
              <a:t>(биолог</a:t>
            </a:r>
            <a:r>
              <a:rPr lang="ru-RU" sz="2400" dirty="0" smtClean="0">
                <a:cs typeface="Times New Roman" panose="02020603050405020304" pitchFamily="18" charset="0"/>
              </a:rPr>
              <a:t>)</a:t>
            </a:r>
            <a:endParaRPr lang="ru-RU" sz="2400" b="1" dirty="0" smtClean="0"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altLang="zh-CN" sz="2400" b="1" dirty="0">
                <a:cs typeface="Times New Roman" panose="02020603050405020304" pitchFamily="18" charset="0"/>
              </a:rPr>
              <a:t>Фамилия </a:t>
            </a:r>
            <a:r>
              <a:rPr lang="ru-RU" altLang="zh-CN" sz="2400" b="1" dirty="0" smtClean="0">
                <a:cs typeface="Times New Roman" panose="02020603050405020304" pitchFamily="18" charset="0"/>
              </a:rPr>
              <a:t>Имя </a:t>
            </a:r>
            <a:r>
              <a:rPr lang="ru-RU" sz="2400" dirty="0" smtClean="0">
                <a:cs typeface="Times New Roman" panose="02020603050405020304" pitchFamily="18" charset="0"/>
              </a:rPr>
              <a:t>(программист</a:t>
            </a:r>
            <a:r>
              <a:rPr lang="ru-RU" sz="2400" dirty="0" smtClean="0">
                <a:cs typeface="Times New Roman" panose="02020603050405020304" pitchFamily="18" charset="0"/>
              </a:rPr>
              <a:t>)</a:t>
            </a:r>
          </a:p>
          <a:p>
            <a:pPr>
              <a:buNone/>
            </a:pPr>
            <a:r>
              <a:rPr lang="ru-RU" altLang="zh-CN" sz="2400" b="1" dirty="0">
                <a:cs typeface="Times New Roman" panose="02020603050405020304" pitchFamily="18" charset="0"/>
              </a:rPr>
              <a:t>Фамилия </a:t>
            </a:r>
            <a:r>
              <a:rPr lang="ru-RU" altLang="zh-CN" sz="2400" b="1" dirty="0" smtClean="0">
                <a:cs typeface="Times New Roman" panose="02020603050405020304" pitchFamily="18" charset="0"/>
              </a:rPr>
              <a:t>Имя </a:t>
            </a:r>
            <a:r>
              <a:rPr lang="ru-RU" sz="2400" dirty="0" smtClean="0">
                <a:cs typeface="Times New Roman" panose="02020603050405020304" pitchFamily="18" charset="0"/>
              </a:rPr>
              <a:t>(маркетолог</a:t>
            </a:r>
            <a:r>
              <a:rPr lang="ru-RU" sz="2400" dirty="0" smtClean="0">
                <a:cs typeface="Times New Roman" panose="02020603050405020304" pitchFamily="18" charset="0"/>
              </a:rPr>
              <a:t>)</a:t>
            </a:r>
          </a:p>
          <a:p>
            <a:pPr>
              <a:buNone/>
            </a:pPr>
            <a:r>
              <a:rPr lang="ru-RU" sz="2400" dirty="0" smtClean="0">
                <a:cs typeface="Times New Roman" panose="02020603050405020304" pitchFamily="18" charset="0"/>
              </a:rPr>
              <a:t>Руководитель: </a:t>
            </a:r>
            <a:r>
              <a:rPr lang="ru-RU" altLang="zh-CN" sz="2400" b="1" dirty="0">
                <a:cs typeface="Times New Roman" panose="02020603050405020304" pitchFamily="18" charset="0"/>
              </a:rPr>
              <a:t>Фамилия Имя </a:t>
            </a:r>
            <a:endParaRPr lang="ru-RU" sz="2400" b="1" dirty="0" smtClean="0"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2400" dirty="0" smtClean="0">
                <a:cs typeface="Times New Roman" panose="02020603050405020304" pitchFamily="18" charset="0"/>
              </a:rPr>
              <a:t>Куратор: </a:t>
            </a:r>
            <a:r>
              <a:rPr lang="ru-RU" altLang="zh-CN" sz="2400" b="1" dirty="0">
                <a:cs typeface="Times New Roman" panose="02020603050405020304" pitchFamily="18" charset="0"/>
              </a:rPr>
              <a:t>Фамилия </a:t>
            </a:r>
            <a:r>
              <a:rPr lang="ru-RU" altLang="zh-CN" sz="2400" b="1" dirty="0" smtClean="0">
                <a:cs typeface="Times New Roman" panose="02020603050405020304" pitchFamily="18" charset="0"/>
              </a:rPr>
              <a:t>Имя</a:t>
            </a:r>
            <a:endParaRPr lang="ru-RU" sz="2400" dirty="0"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92080" y="1633364"/>
            <a:ext cx="3312368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              ФОТО Команды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Users\Красотка\Desktop\kapli_fon_svetlyy_87013_192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501122" cy="952500"/>
          </a:xfrm>
        </p:spPr>
        <p:txBody>
          <a:bodyPr>
            <a:normAutofit fontScale="90000"/>
          </a:bodyPr>
          <a:lstStyle/>
          <a:p>
            <a:r>
              <a:rPr lang="ru-RU" sz="5300" b="1" dirty="0" smtClean="0">
                <a:latin typeface="Times New Roman" pitchFamily="18" charset="0"/>
                <a:cs typeface="Times New Roman" pitchFamily="18" charset="0"/>
              </a:rPr>
              <a:t>Проблема целевой аудитории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142988"/>
            <a:ext cx="7786742" cy="4365436"/>
          </a:xfrm>
        </p:spPr>
        <p:txBody>
          <a:bodyPr>
            <a:noAutofit/>
          </a:bodyPr>
          <a:lstStyle/>
          <a:p>
            <a:pPr marL="0" indent="-36000">
              <a:spcBef>
                <a:spcPts val="100"/>
              </a:spcBef>
            </a:pPr>
            <a:r>
              <a:rPr lang="ru-RU" sz="2200" dirty="0" smtClean="0">
                <a:cs typeface="Times New Roman" pitchFamily="18" charset="0"/>
              </a:rPr>
              <a:t> Все образовательные учреждения желают иметь  ГУ</a:t>
            </a:r>
          </a:p>
          <a:p>
            <a:pPr marL="0" indent="-36000">
              <a:spcBef>
                <a:spcPts val="100"/>
              </a:spcBef>
            </a:pPr>
            <a:r>
              <a:rPr lang="ru-RU" sz="2200" dirty="0" smtClean="0">
                <a:cs typeface="Times New Roman" pitchFamily="18" charset="0"/>
              </a:rPr>
              <a:t> Все педагоги предметов естественно – научного цикла МБОУ «СШ </a:t>
            </a:r>
            <a:r>
              <a:rPr lang="ru-RU" sz="2200" dirty="0" smtClean="0">
                <a:cs typeface="Times New Roman" pitchFamily="18" charset="0"/>
              </a:rPr>
              <a:t>№!! </a:t>
            </a:r>
            <a:r>
              <a:rPr lang="ru-RU" sz="2200" dirty="0" smtClean="0">
                <a:cs typeface="Times New Roman" pitchFamily="18" charset="0"/>
              </a:rPr>
              <a:t>отметили важность ГУ в качестве учебного пособия</a:t>
            </a:r>
          </a:p>
          <a:p>
            <a:pPr marL="0" indent="-36000">
              <a:spcBef>
                <a:spcPts val="100"/>
              </a:spcBef>
            </a:pPr>
            <a:r>
              <a:rPr lang="ru-RU" sz="2200" dirty="0" smtClean="0">
                <a:cs typeface="Times New Roman" pitchFamily="18" charset="0"/>
              </a:rPr>
              <a:t> Альтернативу промышленным ГУ составляют элементарные гидропонные установки своего производства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1575966"/>
              </p:ext>
            </p:extLst>
          </p:nvPr>
        </p:nvGraphicFramePr>
        <p:xfrm>
          <a:off x="428596" y="3429004"/>
          <a:ext cx="4000496" cy="20596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5154688"/>
              </p:ext>
            </p:extLst>
          </p:nvPr>
        </p:nvGraphicFramePr>
        <p:xfrm>
          <a:off x="4786314" y="3429004"/>
          <a:ext cx="3808049" cy="20920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Users\Красотка\Desktop\kapli_fon_svetlyy_87013_192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9525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928674"/>
            <a:ext cx="5472121" cy="3881454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600" dirty="0" smtClean="0">
                <a:cs typeface="Times New Roman" pitchFamily="18" charset="0"/>
              </a:rPr>
              <a:t>Сконструировать установку для автоматизированного выращивания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600" dirty="0" smtClean="0">
                <a:cs typeface="Times New Roman" pitchFamily="18" charset="0"/>
              </a:rPr>
              <a:t>растений на гидропонике с целью использования её в качестве учебного пособия с возможностью продажи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600" dirty="0" smtClean="0">
                <a:cs typeface="Times New Roman" pitchFamily="18" charset="0"/>
              </a:rPr>
              <a:t>установки заинтересованным лицам и получения прибыли.</a:t>
            </a:r>
            <a:endParaRPr lang="ru-RU" dirty="0">
              <a:cs typeface="Times New Roman" pitchFamily="18" charset="0"/>
            </a:endParaRPr>
          </a:p>
        </p:txBody>
      </p:sp>
      <p:pic>
        <p:nvPicPr>
          <p:cNvPr id="7" name="Содержимое 3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728" y="3786194"/>
            <a:ext cx="3240360" cy="1800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44208" y="913284"/>
            <a:ext cx="2304256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            ФОТО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Users\Красотка\Desktop\kapli_fon_svetlyy_87013_192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28864"/>
            <a:ext cx="8572559" cy="1128438"/>
          </a:xfrm>
        </p:spPr>
        <p:txBody>
          <a:bodyPr>
            <a:normAutofit fontScale="90000"/>
          </a:bodyPr>
          <a:lstStyle/>
          <a:p>
            <a:r>
              <a:rPr lang="ru-RU" sz="4900" b="1" dirty="0">
                <a:latin typeface="Times New Roman" pitchFamily="18" charset="0"/>
                <a:cs typeface="Times New Roman" pitchFamily="18" charset="0"/>
              </a:rPr>
              <a:t>Целевая аудитория</a:t>
            </a:r>
            <a:br>
              <a:rPr lang="ru-RU" sz="49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>
                <a:latin typeface="Times New Roman" pitchFamily="18" charset="0"/>
                <a:cs typeface="Times New Roman" pitchFamily="18" charset="0"/>
              </a:rPr>
              <a:t>(потенциальные покупатели)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705372"/>
            <a:ext cx="8229600" cy="37716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cs typeface="Times New Roman" pitchFamily="18" charset="0"/>
              </a:rPr>
              <a:t>-образовательные учреждения</a:t>
            </a:r>
            <a:br>
              <a:rPr lang="ru-RU" sz="3200" dirty="0">
                <a:cs typeface="Times New Roman" pitchFamily="18" charset="0"/>
              </a:rPr>
            </a:br>
            <a:r>
              <a:rPr lang="ru-RU" sz="3200" dirty="0">
                <a:cs typeface="Times New Roman" pitchFamily="18" charset="0"/>
              </a:rPr>
              <a:t>-учителя предметов естественно-научного цикла</a:t>
            </a:r>
            <a:br>
              <a:rPr lang="ru-RU" sz="3200" dirty="0">
                <a:cs typeface="Times New Roman" pitchFamily="18" charset="0"/>
              </a:rPr>
            </a:br>
            <a:r>
              <a:rPr lang="ru-RU" sz="3200" dirty="0">
                <a:cs typeface="Times New Roman" pitchFamily="18" charset="0"/>
              </a:rPr>
              <a:t>-растениеводы любители</a:t>
            </a:r>
            <a:endParaRPr lang="ru-RU" sz="32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899864" y="2952658"/>
            <a:ext cx="4254376" cy="2769800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0507784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Users\Красотка\Desktop\kapli_fon_svetlyy_87013_192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952500"/>
          </a:xfrm>
        </p:spPr>
        <p:txBody>
          <a:bodyPr/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52481"/>
            <a:ext cx="8786842" cy="428628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None/>
            </a:pPr>
            <a:r>
              <a:rPr lang="ru-RU" sz="2200" dirty="0" smtClean="0">
                <a:cs typeface="Times New Roman" pitchFamily="18" charset="0"/>
              </a:rPr>
              <a:t>1. Изучить виды ГУ</a:t>
            </a:r>
          </a:p>
          <a:p>
            <a:pPr marL="514350" indent="-514350">
              <a:buNone/>
            </a:pPr>
            <a:r>
              <a:rPr lang="ru-RU" sz="2200" dirty="0" smtClean="0">
                <a:cs typeface="Times New Roman" pitchFamily="18" charset="0"/>
              </a:rPr>
              <a:t>2. Провести сравнительный анализ гидропонных систем</a:t>
            </a:r>
          </a:p>
          <a:p>
            <a:pPr marL="514350" indent="-514350">
              <a:buNone/>
            </a:pPr>
            <a:r>
              <a:rPr lang="ru-RU" sz="2200" dirty="0" smtClean="0">
                <a:cs typeface="Times New Roman" pitchFamily="18" charset="0"/>
              </a:rPr>
              <a:t>3. Провести разработку собственной гидропонной системы</a:t>
            </a:r>
          </a:p>
          <a:p>
            <a:pPr marL="514350" indent="-514350">
              <a:buNone/>
            </a:pPr>
            <a:r>
              <a:rPr lang="ru-RU" sz="2200" dirty="0" smtClean="0">
                <a:cs typeface="Times New Roman" pitchFamily="18" charset="0"/>
              </a:rPr>
              <a:t>4. Просчитать экономическую выгоду ГУ</a:t>
            </a:r>
          </a:p>
          <a:p>
            <a:pPr marL="514350" indent="-514350">
              <a:buNone/>
            </a:pPr>
            <a:r>
              <a:rPr lang="ru-RU" sz="2200" dirty="0" smtClean="0">
                <a:cs typeface="Times New Roman" pitchFamily="18" charset="0"/>
              </a:rPr>
              <a:t>5. Собрать корпус гидропонной системы для домашнего использования</a:t>
            </a:r>
          </a:p>
          <a:p>
            <a:pPr marL="514350" indent="-514350">
              <a:buNone/>
            </a:pPr>
            <a:r>
              <a:rPr lang="ru-RU" sz="2200" dirty="0" smtClean="0">
                <a:cs typeface="Times New Roman" pitchFamily="18" charset="0"/>
              </a:rPr>
              <a:t>6. Установить электронику автоматизированной гидропонной системы</a:t>
            </a:r>
            <a:r>
              <a:rPr lang="en-US" sz="2200" dirty="0" smtClean="0">
                <a:cs typeface="Times New Roman" pitchFamily="18" charset="0"/>
              </a:rPr>
              <a:t> (</a:t>
            </a:r>
            <a:r>
              <a:rPr lang="ru-RU" sz="2200" dirty="0" smtClean="0">
                <a:cs typeface="Times New Roman" pitchFamily="18" charset="0"/>
              </a:rPr>
              <a:t>АГС)</a:t>
            </a:r>
          </a:p>
          <a:p>
            <a:pPr marL="0" indent="0">
              <a:buNone/>
            </a:pPr>
            <a:r>
              <a:rPr lang="ru-RU" sz="2200" dirty="0" smtClean="0">
                <a:cs typeface="Times New Roman" pitchFamily="18" charset="0"/>
              </a:rPr>
              <a:t>7. Написать управляющую </a:t>
            </a:r>
          </a:p>
          <a:p>
            <a:pPr marL="0" indent="0">
              <a:buNone/>
            </a:pPr>
            <a:r>
              <a:rPr lang="ru-RU" sz="2200" dirty="0" smtClean="0">
                <a:cs typeface="Times New Roman" pitchFamily="18" charset="0"/>
              </a:rPr>
              <a:t>программу для автоматизированной</a:t>
            </a:r>
          </a:p>
          <a:p>
            <a:pPr marL="0" indent="0">
              <a:buNone/>
            </a:pPr>
            <a:r>
              <a:rPr lang="ru-RU" sz="2200" dirty="0" smtClean="0">
                <a:cs typeface="Times New Roman" pitchFamily="18" charset="0"/>
              </a:rPr>
              <a:t> гидропонной системы</a:t>
            </a:r>
          </a:p>
          <a:p>
            <a:pPr marL="514350" indent="-514350">
              <a:buNone/>
            </a:pPr>
            <a:r>
              <a:rPr lang="ru-RU" sz="2200" dirty="0" smtClean="0">
                <a:cs typeface="Times New Roman" pitchFamily="18" charset="0"/>
              </a:rPr>
              <a:t>8. Провести испытания с </a:t>
            </a:r>
            <a:r>
              <a:rPr lang="ru-RU" sz="2200" dirty="0" err="1" smtClean="0">
                <a:cs typeface="Times New Roman" pitchFamily="18" charset="0"/>
              </a:rPr>
              <a:t>фотофиксацией</a:t>
            </a:r>
            <a:endParaRPr lang="ru-RU" sz="2200" dirty="0"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sz="2200" dirty="0" smtClean="0">
                <a:cs typeface="Times New Roman" pitchFamily="18" charset="0"/>
              </a:rPr>
              <a:t>развития и роста растений</a:t>
            </a:r>
          </a:p>
          <a:p>
            <a:pPr marL="514350" indent="-514350">
              <a:buNone/>
            </a:pPr>
            <a:r>
              <a:rPr lang="ru-RU" sz="2200" dirty="0" smtClean="0">
                <a:cs typeface="Times New Roman" pitchFamily="18" charset="0"/>
              </a:rPr>
              <a:t>9. Найти потенциального покупателя ГУ</a:t>
            </a:r>
            <a:endParaRPr lang="ru-RU" sz="2100" dirty="0" smtClean="0">
              <a:cs typeface="Times New Roman" pitchFamily="18" charset="0"/>
            </a:endParaRPr>
          </a:p>
        </p:txBody>
      </p:sp>
      <p:pic>
        <p:nvPicPr>
          <p:cNvPr id="5" name="Picture 2" descr="D:\гидропоника\4663322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6322" y="3195621"/>
            <a:ext cx="3777678" cy="25193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Users\Красотка\Desktop\kapli_fon_svetlyy_87013_192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024"/>
            <a:ext cx="8229600" cy="952500"/>
          </a:xfrm>
        </p:spPr>
        <p:txBody>
          <a:bodyPr/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Планирование ресурсов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10228"/>
            <a:ext cx="8229600" cy="3771636"/>
          </a:xfrm>
        </p:spPr>
        <p:txBody>
          <a:bodyPr>
            <a:normAutofit fontScale="70000" lnSpcReduction="20000"/>
          </a:bodyPr>
          <a:lstStyle/>
          <a:p>
            <a:pPr marL="0" fontAlgn="t">
              <a:spcBef>
                <a:spcPts val="0"/>
              </a:spcBef>
            </a:pPr>
            <a:r>
              <a:rPr lang="ru-RU" sz="3600" dirty="0" smtClean="0">
                <a:solidFill>
                  <a:srgbClr val="000000"/>
                </a:solidFill>
                <a:cs typeface="Times New Roman" pitchFamily="18" charset="0"/>
              </a:rPr>
              <a:t>резервуары 2шт - 99 </a:t>
            </a:r>
            <a:r>
              <a:rPr lang="ru-RU" sz="3600" dirty="0" err="1" smtClean="0">
                <a:solidFill>
                  <a:srgbClr val="000000"/>
                </a:solidFill>
                <a:cs typeface="Times New Roman" pitchFamily="18" charset="0"/>
              </a:rPr>
              <a:t>руб</a:t>
            </a:r>
            <a:endParaRPr lang="ru-RU" sz="36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0" fontAlgn="t">
              <a:spcBef>
                <a:spcPts val="0"/>
              </a:spcBef>
            </a:pPr>
            <a:r>
              <a:rPr lang="ru-RU" sz="3600" dirty="0" smtClean="0">
                <a:solidFill>
                  <a:srgbClr val="000000"/>
                </a:solidFill>
                <a:cs typeface="Times New Roman" pitchFamily="18" charset="0"/>
              </a:rPr>
              <a:t>компрессор 1шт - 1200 </a:t>
            </a:r>
            <a:r>
              <a:rPr lang="ru-RU" sz="3600" dirty="0" err="1" smtClean="0">
                <a:solidFill>
                  <a:srgbClr val="000000"/>
                </a:solidFill>
                <a:cs typeface="Times New Roman" pitchFamily="18" charset="0"/>
              </a:rPr>
              <a:t>руб</a:t>
            </a:r>
            <a:endParaRPr lang="ru-RU" sz="36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0" fontAlgn="t">
              <a:spcBef>
                <a:spcPts val="0"/>
              </a:spcBef>
            </a:pPr>
            <a:r>
              <a:rPr lang="ru-RU" sz="3600" dirty="0" smtClean="0">
                <a:solidFill>
                  <a:srgbClr val="000000"/>
                </a:solidFill>
                <a:cs typeface="Times New Roman" pitchFamily="18" charset="0"/>
              </a:rPr>
              <a:t>насос 1шт - 200 </a:t>
            </a:r>
            <a:r>
              <a:rPr lang="ru-RU" sz="3600" dirty="0" err="1" smtClean="0">
                <a:solidFill>
                  <a:srgbClr val="000000"/>
                </a:solidFill>
                <a:cs typeface="Times New Roman" pitchFamily="18" charset="0"/>
              </a:rPr>
              <a:t>руб</a:t>
            </a:r>
            <a:r>
              <a:rPr lang="ru-RU" sz="360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</a:p>
          <a:p>
            <a:pPr marL="0" fontAlgn="t">
              <a:spcBef>
                <a:spcPts val="0"/>
              </a:spcBef>
            </a:pPr>
            <a:r>
              <a:rPr lang="ru-RU" sz="3600" dirty="0" smtClean="0">
                <a:solidFill>
                  <a:srgbClr val="000000"/>
                </a:solidFill>
                <a:cs typeface="Times New Roman" pitchFamily="18" charset="0"/>
              </a:rPr>
              <a:t>полипропиленовая трубка 0,3 м - 9руб</a:t>
            </a:r>
          </a:p>
          <a:p>
            <a:pPr marL="0" fontAlgn="t">
              <a:spcBef>
                <a:spcPts val="0"/>
              </a:spcBef>
            </a:pPr>
            <a:r>
              <a:rPr lang="ru-RU" sz="3600" dirty="0" smtClean="0">
                <a:solidFill>
                  <a:srgbClr val="000000"/>
                </a:solidFill>
                <a:cs typeface="Times New Roman" pitchFamily="18" charset="0"/>
              </a:rPr>
              <a:t>капельница 1м - 21 </a:t>
            </a:r>
            <a:r>
              <a:rPr lang="ru-RU" sz="3600" dirty="0" err="1" smtClean="0">
                <a:solidFill>
                  <a:srgbClr val="000000"/>
                </a:solidFill>
                <a:cs typeface="Times New Roman" pitchFamily="18" charset="0"/>
              </a:rPr>
              <a:t>руб</a:t>
            </a:r>
            <a:endParaRPr lang="ru-RU" sz="3600" dirty="0" smtClean="0">
              <a:cs typeface="Times New Roman" pitchFamily="18" charset="0"/>
            </a:endParaRPr>
          </a:p>
          <a:p>
            <a:pPr marL="0" fontAlgn="t">
              <a:spcBef>
                <a:spcPts val="0"/>
              </a:spcBef>
            </a:pPr>
            <a:r>
              <a:rPr lang="ru-RU" sz="3600" dirty="0" smtClean="0">
                <a:solidFill>
                  <a:srgbClr val="000000"/>
                </a:solidFill>
                <a:ea typeface="Times New Roman"/>
                <a:cs typeface="Times New Roman" pitchFamily="18" charset="0"/>
              </a:rPr>
              <a:t>трудозатраты 3ч-270руб</a:t>
            </a:r>
            <a:endParaRPr lang="ru-RU" sz="3600" dirty="0" smtClean="0">
              <a:cs typeface="Times New Roman" pitchFamily="18" charset="0"/>
            </a:endParaRPr>
          </a:p>
          <a:p>
            <a:pPr marL="0" fontAlgn="t">
              <a:spcBef>
                <a:spcPts val="0"/>
              </a:spcBef>
            </a:pPr>
            <a:r>
              <a:rPr lang="ru-RU" sz="3600" dirty="0" smtClean="0">
                <a:solidFill>
                  <a:srgbClr val="000000"/>
                </a:solidFill>
                <a:ea typeface="Calibri"/>
                <a:cs typeface="Times New Roman" pitchFamily="18" charset="0"/>
              </a:rPr>
              <a:t>субстрат кокосовый 1уп - 90 </a:t>
            </a:r>
            <a:r>
              <a:rPr lang="ru-RU" sz="3600" dirty="0" err="1" smtClean="0">
                <a:solidFill>
                  <a:srgbClr val="000000"/>
                </a:solidFill>
                <a:ea typeface="Calibri"/>
                <a:cs typeface="Times New Roman" pitchFamily="18" charset="0"/>
              </a:rPr>
              <a:t>руб</a:t>
            </a:r>
            <a:endParaRPr lang="ru-RU" sz="3600" dirty="0" smtClean="0">
              <a:cs typeface="Times New Roman" pitchFamily="18" charset="0"/>
            </a:endParaRPr>
          </a:p>
          <a:p>
            <a:pPr marL="0" fontAlgn="t">
              <a:spcBef>
                <a:spcPts val="0"/>
              </a:spcBef>
            </a:pPr>
            <a:r>
              <a:rPr lang="ru-RU" sz="3600" dirty="0" smtClean="0">
                <a:solidFill>
                  <a:srgbClr val="000000"/>
                </a:solidFill>
                <a:ea typeface="Calibri"/>
                <a:cs typeface="Times New Roman" pitchFamily="18" charset="0"/>
              </a:rPr>
              <a:t>удобрение 4уп - 100 </a:t>
            </a:r>
            <a:r>
              <a:rPr lang="ru-RU" sz="3600" dirty="0" err="1" smtClean="0">
                <a:solidFill>
                  <a:srgbClr val="000000"/>
                </a:solidFill>
                <a:ea typeface="Calibri"/>
                <a:cs typeface="Times New Roman" pitchFamily="18" charset="0"/>
              </a:rPr>
              <a:t>руб</a:t>
            </a:r>
            <a:endParaRPr lang="ru-RU" sz="3600" dirty="0" smtClean="0">
              <a:cs typeface="Times New Roman" pitchFamily="18" charset="0"/>
            </a:endParaRPr>
          </a:p>
          <a:p>
            <a:pPr marL="0" fontAlgn="t">
              <a:spcBef>
                <a:spcPts val="0"/>
              </a:spcBef>
            </a:pPr>
            <a:r>
              <a:rPr lang="ru-RU" sz="3600" dirty="0" smtClean="0">
                <a:solidFill>
                  <a:srgbClr val="000000"/>
                </a:solidFill>
                <a:ea typeface="Calibri"/>
                <a:cs typeface="Times New Roman" pitchFamily="18" charset="0"/>
              </a:rPr>
              <a:t>керамзит 1уп - 26 </a:t>
            </a:r>
            <a:r>
              <a:rPr lang="ru-RU" sz="3600" dirty="0" err="1" smtClean="0">
                <a:solidFill>
                  <a:srgbClr val="000000"/>
                </a:solidFill>
                <a:ea typeface="Calibri"/>
                <a:cs typeface="Times New Roman" pitchFamily="18" charset="0"/>
              </a:rPr>
              <a:t>руб</a:t>
            </a:r>
            <a:endParaRPr lang="ru-RU" sz="3600" dirty="0" smtClean="0">
              <a:cs typeface="Times New Roman" pitchFamily="18" charset="0"/>
            </a:endParaRPr>
          </a:p>
          <a:p>
            <a:pPr marL="0" fontAlgn="t">
              <a:spcBef>
                <a:spcPts val="0"/>
              </a:spcBef>
              <a:spcAft>
                <a:spcPts val="1000"/>
              </a:spcAft>
            </a:pPr>
            <a:r>
              <a:rPr lang="ru-RU" sz="3600" dirty="0" smtClean="0">
                <a:solidFill>
                  <a:srgbClr val="000000"/>
                </a:solidFill>
                <a:ea typeface="Calibri"/>
                <a:cs typeface="Times New Roman" pitchFamily="18" charset="0"/>
              </a:rPr>
              <a:t>семена фасоли 1шт  - 12 </a:t>
            </a:r>
            <a:r>
              <a:rPr lang="ru-RU" sz="3600" dirty="0" err="1" smtClean="0">
                <a:solidFill>
                  <a:srgbClr val="000000"/>
                </a:solidFill>
                <a:ea typeface="Calibri"/>
                <a:cs typeface="Times New Roman" pitchFamily="18" charset="0"/>
              </a:rPr>
              <a:t>руб</a:t>
            </a:r>
            <a:endParaRPr lang="ru-RU" sz="3600" dirty="0" smtClean="0">
              <a:cs typeface="Times New Roman" pitchFamily="18" charset="0"/>
            </a:endParaRPr>
          </a:p>
          <a:p>
            <a:pPr marL="0" fontAlgn="t"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3600" dirty="0" smtClean="0">
                <a:solidFill>
                  <a:srgbClr val="000000"/>
                </a:solidFill>
                <a:ea typeface="Calibri"/>
                <a:cs typeface="Times New Roman" pitchFamily="18" charset="0"/>
              </a:rPr>
              <a:t>Себестоимость 2027 </a:t>
            </a:r>
            <a:r>
              <a:rPr lang="ru-RU" sz="3600" dirty="0" err="1" smtClean="0">
                <a:solidFill>
                  <a:srgbClr val="000000"/>
                </a:solidFill>
                <a:ea typeface="Calibri"/>
                <a:cs typeface="Times New Roman" pitchFamily="18" charset="0"/>
              </a:rPr>
              <a:t>руб</a:t>
            </a:r>
            <a:endParaRPr lang="ru-RU" dirty="0"/>
          </a:p>
        </p:txBody>
      </p:sp>
      <p:pic>
        <p:nvPicPr>
          <p:cNvPr id="5" name="Picture 2" descr="D:\гидропоника\7ug5xh95pxs80goowg0o4w80g8gos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921396"/>
            <a:ext cx="3762688" cy="35131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Users\Красотка\Desktop\kapli_fon_svetlyy_87013_192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5909"/>
            <a:ext cx="9144000" cy="5715000"/>
          </a:xfrm>
          <a:prstGeom prst="rect">
            <a:avLst/>
          </a:prstGeom>
          <a:noFill/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5909"/>
            <a:ext cx="8229600" cy="9525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Результаты сравнения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0825" y="1066932"/>
            <a:ext cx="3379566" cy="4481818"/>
          </a:xfrm>
        </p:spPr>
        <p:txBody>
          <a:bodyPr>
            <a:normAutofit fontScale="25000" lnSpcReduction="20000"/>
          </a:bodyPr>
          <a:lstStyle/>
          <a:p>
            <a:pPr>
              <a:spcBef>
                <a:spcPts val="0"/>
              </a:spcBef>
              <a:buNone/>
            </a:pP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6200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7200" b="1" dirty="0" smtClean="0">
                <a:latin typeface="+mj-lt"/>
                <a:cs typeface="Times New Roman" pitchFamily="18" charset="0"/>
              </a:rPr>
              <a:t> </a:t>
            </a:r>
            <a:r>
              <a:rPr lang="ru-RU" sz="12800" b="1" dirty="0" smtClean="0">
                <a:latin typeface="+mj-lt"/>
                <a:cs typeface="Times New Roman" pitchFamily="18" charset="0"/>
              </a:rPr>
              <a:t> НАША</a:t>
            </a:r>
            <a:endParaRPr lang="ru-RU" sz="4900" dirty="0">
              <a:latin typeface="+mj-lt"/>
              <a:cs typeface="Times New Roman" pitchFamily="18" charset="0"/>
            </a:endParaRPr>
          </a:p>
          <a:p>
            <a:pPr marL="0" indent="-180000">
              <a:lnSpc>
                <a:spcPct val="120000"/>
              </a:lnSpc>
            </a:pPr>
            <a:r>
              <a:rPr lang="ru-RU" sz="7200" dirty="0">
                <a:cs typeface="Times New Roman" pitchFamily="18" charset="0"/>
              </a:rPr>
              <a:t>вместительный резервуар для </a:t>
            </a:r>
            <a:r>
              <a:rPr lang="ru-RU" sz="7200" dirty="0" err="1">
                <a:cs typeface="Times New Roman" pitchFamily="18" charset="0"/>
              </a:rPr>
              <a:t>пит.раствора</a:t>
            </a:r>
            <a:r>
              <a:rPr lang="ru-RU" sz="7200" dirty="0">
                <a:cs typeface="Times New Roman" pitchFamily="18" charset="0"/>
              </a:rPr>
              <a:t> (7л)</a:t>
            </a:r>
          </a:p>
          <a:p>
            <a:pPr marL="0" indent="-180000">
              <a:lnSpc>
                <a:spcPct val="120000"/>
              </a:lnSpc>
            </a:pPr>
            <a:r>
              <a:rPr lang="ru-RU" sz="7200" dirty="0">
                <a:cs typeface="Times New Roman" pitchFamily="18" charset="0"/>
              </a:rPr>
              <a:t>универсальная (в ней можно выращивать как рассаду, так и взрослое растение)</a:t>
            </a:r>
          </a:p>
          <a:p>
            <a:pPr marL="0" indent="-180000">
              <a:lnSpc>
                <a:spcPct val="120000"/>
              </a:lnSpc>
              <a:spcBef>
                <a:spcPts val="0"/>
              </a:spcBef>
            </a:pPr>
            <a:r>
              <a:rPr lang="ru-RU" sz="7200" dirty="0">
                <a:cs typeface="Times New Roman" pitchFamily="18" charset="0"/>
              </a:rPr>
              <a:t>наша установка снабжена компрессионными камнями</a:t>
            </a:r>
          </a:p>
          <a:p>
            <a:pPr marL="0" indent="-180000">
              <a:lnSpc>
                <a:spcPct val="120000"/>
              </a:lnSpc>
              <a:spcBef>
                <a:spcPts val="0"/>
              </a:spcBef>
            </a:pPr>
            <a:r>
              <a:rPr lang="ru-RU" sz="7200" dirty="0">
                <a:cs typeface="Times New Roman" pitchFamily="18" charset="0"/>
              </a:rPr>
              <a:t>малогабаритная          </a:t>
            </a:r>
          </a:p>
          <a:p>
            <a:pPr marL="0" indent="-180000">
              <a:lnSpc>
                <a:spcPct val="120000"/>
              </a:lnSpc>
              <a:spcBef>
                <a:spcPts val="0"/>
              </a:spcBef>
            </a:pPr>
            <a:r>
              <a:rPr lang="ru-RU" sz="7200" dirty="0">
                <a:cs typeface="Times New Roman" pitchFamily="18" charset="0"/>
              </a:rPr>
              <a:t>разборная</a:t>
            </a:r>
          </a:p>
          <a:p>
            <a:pPr marL="0" indent="-180000">
              <a:lnSpc>
                <a:spcPct val="120000"/>
              </a:lnSpc>
              <a:spcBef>
                <a:spcPts val="0"/>
              </a:spcBef>
            </a:pPr>
            <a:r>
              <a:rPr lang="ru-RU" sz="7200" dirty="0">
                <a:cs typeface="Times New Roman" pitchFamily="18" charset="0"/>
              </a:rPr>
              <a:t>3 посадочных места</a:t>
            </a:r>
          </a:p>
          <a:p>
            <a:pPr marL="0" indent="-180000">
              <a:lnSpc>
                <a:spcPct val="120000"/>
              </a:lnSpc>
              <a:spcBef>
                <a:spcPts val="0"/>
              </a:spcBef>
            </a:pPr>
            <a:r>
              <a:rPr lang="ru-RU" sz="7200" dirty="0">
                <a:cs typeface="Times New Roman" pitchFamily="18" charset="0"/>
              </a:rPr>
              <a:t>недорогая</a:t>
            </a:r>
          </a:p>
          <a:p>
            <a:pPr marL="0" indent="-180000">
              <a:lnSpc>
                <a:spcPct val="120000"/>
              </a:lnSpc>
              <a:spcBef>
                <a:spcPts val="0"/>
              </a:spcBef>
            </a:pPr>
            <a:r>
              <a:rPr lang="ru-RU" sz="7200" dirty="0">
                <a:cs typeface="Times New Roman" pitchFamily="18" charset="0"/>
              </a:rPr>
              <a:t>удобные </a:t>
            </a:r>
            <a:r>
              <a:rPr lang="ru-RU" sz="7200" dirty="0" err="1">
                <a:cs typeface="Times New Roman" pitchFamily="18" charset="0"/>
              </a:rPr>
              <a:t>кранчики</a:t>
            </a:r>
            <a:r>
              <a:rPr lang="ru-RU" sz="7200" dirty="0">
                <a:cs typeface="Times New Roman" pitchFamily="18" charset="0"/>
              </a:rPr>
              <a:t> для полива</a:t>
            </a:r>
          </a:p>
          <a:p>
            <a:pPr marL="0" indent="-180000">
              <a:lnSpc>
                <a:spcPct val="120000"/>
              </a:lnSpc>
            </a:pPr>
            <a:r>
              <a:rPr lang="ru-RU" sz="7200" dirty="0" err="1">
                <a:cs typeface="Times New Roman" pitchFamily="18" charset="0"/>
              </a:rPr>
              <a:t>легковынимающиеся</a:t>
            </a:r>
            <a:r>
              <a:rPr lang="ru-RU" sz="7200" dirty="0">
                <a:cs typeface="Times New Roman" pitchFamily="18" charset="0"/>
              </a:rPr>
              <a:t> стаканы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372200" y="946835"/>
            <a:ext cx="252028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cs typeface="Times New Roman" pitchFamily="18" charset="0"/>
              </a:rPr>
              <a:t> </a:t>
            </a:r>
            <a:r>
              <a:rPr lang="ru-RU" sz="2800" b="1" dirty="0">
                <a:cs typeface="Times New Roman" pitchFamily="18" charset="0"/>
              </a:rPr>
              <a:t>ПОКУПНАЯ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>
                <a:cs typeface="Times New Roman" pitchFamily="18" charset="0"/>
              </a:rPr>
              <a:t>  </a:t>
            </a:r>
            <a:r>
              <a:rPr lang="ru-RU" dirty="0">
                <a:cs typeface="Times New Roman" pitchFamily="18" charset="0"/>
              </a:rPr>
              <a:t>крупнее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cs typeface="Times New Roman" pitchFamily="18" charset="0"/>
              </a:rPr>
              <a:t>  сложная в сборке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cs typeface="Times New Roman" pitchFamily="18" charset="0"/>
              </a:rPr>
              <a:t>  на 11 посадочных мест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cs typeface="Times New Roman" pitchFamily="18" charset="0"/>
              </a:rPr>
              <a:t>  дорогая от 35 000 </a:t>
            </a:r>
            <a:r>
              <a:rPr lang="ru-RU" dirty="0" err="1">
                <a:cs typeface="Times New Roman" pitchFamily="18" charset="0"/>
              </a:rPr>
              <a:t>руб</a:t>
            </a:r>
            <a:endParaRPr lang="ru-RU" dirty="0"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dirty="0">
                <a:cs typeface="Times New Roman" pitchFamily="18" charset="0"/>
              </a:rPr>
              <a:t>  резервуар на 5л</a:t>
            </a:r>
            <a:endParaRPr lang="ru-RU" dirty="0"/>
          </a:p>
        </p:txBody>
      </p:sp>
      <p:pic>
        <p:nvPicPr>
          <p:cNvPr id="1026" name="Picture 2" descr="https://sun9-55.userapi.com/impg/Meh7NJ2r3YWRtHXnq9xvnc4xLZ-gr-v37yJXfQ/Va23eofhFpU.jpg?size=1280x719&amp;quality=96&amp;sign=429d023ddc5eb6beeaf7a5ff2dc4ca95&amp;type=album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9"/>
          <a:stretch/>
        </p:blipFill>
        <p:spPr bwMode="auto">
          <a:xfrm rot="5400000">
            <a:off x="2784888" y="2027869"/>
            <a:ext cx="4181988" cy="2384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D:\гидропоника\ff2186681db0017bac62e2961737c3a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72200" y="3770757"/>
            <a:ext cx="2571768" cy="17145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Users\Красотка\Desktop\kapli_fon_svetlyy_87013_192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008" y="-117784"/>
            <a:ext cx="8928992" cy="952500"/>
          </a:xfrm>
        </p:spPr>
        <p:txBody>
          <a:bodyPr>
            <a:normAutofit fontScale="90000"/>
          </a:bodyPr>
          <a:lstStyle/>
          <a:p>
            <a:r>
              <a:rPr lang="ru-RU" sz="5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Выращивание на гидропонике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928674"/>
            <a:ext cx="4258815" cy="4357718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ru-RU" sz="5900" b="1" dirty="0" smtClean="0">
                <a:cs typeface="Times New Roman" pitchFamily="18" charset="0"/>
              </a:rPr>
              <a:t>                    </a:t>
            </a:r>
            <a:r>
              <a:rPr lang="ru-RU" sz="9600" b="1" dirty="0" smtClean="0">
                <a:cs typeface="Times New Roman" pitchFamily="18" charset="0"/>
              </a:rPr>
              <a:t>Достоинства</a:t>
            </a:r>
            <a:r>
              <a:rPr lang="ru-RU" sz="4000" b="1" dirty="0">
                <a:cs typeface="Times New Roman" pitchFamily="18" charset="0"/>
              </a:rPr>
              <a:t/>
            </a:r>
            <a:br>
              <a:rPr lang="ru-RU" sz="4000" b="1" dirty="0">
                <a:cs typeface="Times New Roman" pitchFamily="18" charset="0"/>
              </a:rPr>
            </a:br>
            <a:r>
              <a:rPr lang="ru-RU" sz="3200" dirty="0">
                <a:cs typeface="Times New Roman" pitchFamily="18" charset="0"/>
              </a:rPr>
              <a:t/>
            </a:r>
            <a:br>
              <a:rPr lang="ru-RU" sz="3200" dirty="0">
                <a:cs typeface="Times New Roman" pitchFamily="18" charset="0"/>
              </a:rPr>
            </a:br>
            <a:r>
              <a:rPr lang="ru-RU" sz="7200" dirty="0">
                <a:cs typeface="Times New Roman" pitchFamily="18" charset="0"/>
              </a:rPr>
              <a:t>1</a:t>
            </a:r>
            <a:r>
              <a:rPr lang="ru-RU" sz="7200" dirty="0" smtClean="0">
                <a:cs typeface="Times New Roman" pitchFamily="18" charset="0"/>
              </a:rPr>
              <a:t>)Возможность </a:t>
            </a:r>
            <a:r>
              <a:rPr lang="ru-RU" sz="7200" dirty="0">
                <a:cs typeface="Times New Roman" pitchFamily="18" charset="0"/>
              </a:rPr>
              <a:t>выращивания </a:t>
            </a:r>
            <a:r>
              <a:rPr lang="ru-RU" sz="7200" dirty="0" smtClean="0">
                <a:cs typeface="Times New Roman" pitchFamily="18" charset="0"/>
              </a:rPr>
              <a:t>растений круглый </a:t>
            </a:r>
            <a:r>
              <a:rPr lang="ru-RU" sz="7200" dirty="0">
                <a:cs typeface="Times New Roman" pitchFamily="18" charset="0"/>
              </a:rPr>
              <a:t>год</a:t>
            </a:r>
            <a:br>
              <a:rPr lang="ru-RU" sz="7200" dirty="0">
                <a:cs typeface="Times New Roman" pitchFamily="18" charset="0"/>
              </a:rPr>
            </a:br>
            <a:r>
              <a:rPr lang="ru-RU" sz="7200" dirty="0" smtClean="0">
                <a:cs typeface="Times New Roman" pitchFamily="18" charset="0"/>
              </a:rPr>
              <a:t>2)Рациональное </a:t>
            </a:r>
            <a:r>
              <a:rPr lang="ru-RU" sz="7200" dirty="0">
                <a:cs typeface="Times New Roman" pitchFamily="18" charset="0"/>
              </a:rPr>
              <a:t>использование пространства</a:t>
            </a:r>
            <a:br>
              <a:rPr lang="ru-RU" sz="7200" dirty="0">
                <a:cs typeface="Times New Roman" pitchFamily="18" charset="0"/>
              </a:rPr>
            </a:br>
            <a:r>
              <a:rPr lang="ru-RU" sz="7200" dirty="0" smtClean="0">
                <a:cs typeface="Times New Roman" pitchFamily="18" charset="0"/>
              </a:rPr>
              <a:t>3)Экономия </a:t>
            </a:r>
            <a:r>
              <a:rPr lang="ru-RU" sz="7200" dirty="0">
                <a:cs typeface="Times New Roman" pitchFamily="18" charset="0"/>
              </a:rPr>
              <a:t>воды</a:t>
            </a:r>
            <a:br>
              <a:rPr lang="ru-RU" sz="7200" dirty="0">
                <a:cs typeface="Times New Roman" pitchFamily="18" charset="0"/>
              </a:rPr>
            </a:br>
            <a:r>
              <a:rPr lang="ru-RU" sz="7200" dirty="0" smtClean="0">
                <a:cs typeface="Times New Roman" pitchFamily="18" charset="0"/>
              </a:rPr>
              <a:t>4)Экономия </a:t>
            </a:r>
            <a:r>
              <a:rPr lang="ru-RU" sz="7200" dirty="0">
                <a:cs typeface="Times New Roman" pitchFamily="18" charset="0"/>
              </a:rPr>
              <a:t>питательных веществ</a:t>
            </a:r>
            <a:br>
              <a:rPr lang="ru-RU" sz="7200" dirty="0">
                <a:cs typeface="Times New Roman" pitchFamily="18" charset="0"/>
              </a:rPr>
            </a:br>
            <a:r>
              <a:rPr lang="ru-RU" sz="7200" dirty="0" smtClean="0">
                <a:cs typeface="Times New Roman" pitchFamily="18" charset="0"/>
              </a:rPr>
              <a:t>5)В выращивании </a:t>
            </a:r>
            <a:r>
              <a:rPr lang="ru-RU" sz="7200" dirty="0">
                <a:cs typeface="Times New Roman" pitchFamily="18" charset="0"/>
              </a:rPr>
              <a:t>растений </a:t>
            </a:r>
            <a:r>
              <a:rPr lang="ru-RU" sz="7200" dirty="0" smtClean="0">
                <a:cs typeface="Times New Roman" pitchFamily="18" charset="0"/>
              </a:rPr>
              <a:t>не </a:t>
            </a:r>
            <a:r>
              <a:rPr lang="ru-RU" sz="7200" dirty="0">
                <a:cs typeface="Times New Roman" pitchFamily="18" charset="0"/>
              </a:rPr>
              <a:t>используются </a:t>
            </a:r>
            <a:r>
              <a:rPr lang="ru-RU" sz="7200" dirty="0" smtClean="0">
                <a:cs typeface="Times New Roman" pitchFamily="18" charset="0"/>
              </a:rPr>
              <a:t>ядохимикаты, </a:t>
            </a:r>
            <a:r>
              <a:rPr lang="ru-RU" sz="7200" dirty="0">
                <a:cs typeface="Times New Roman" pitchFamily="18" charset="0"/>
              </a:rPr>
              <a:t>пестициды</a:t>
            </a:r>
            <a:br>
              <a:rPr lang="ru-RU" sz="7200" dirty="0">
                <a:cs typeface="Times New Roman" pitchFamily="18" charset="0"/>
              </a:rPr>
            </a:br>
            <a:r>
              <a:rPr lang="ru-RU" sz="7200" dirty="0" smtClean="0">
                <a:cs typeface="Times New Roman" pitchFamily="18" charset="0"/>
              </a:rPr>
              <a:t>6)Выращивание </a:t>
            </a:r>
            <a:r>
              <a:rPr lang="ru-RU" sz="7200" dirty="0">
                <a:cs typeface="Times New Roman" pitchFamily="18" charset="0"/>
              </a:rPr>
              <a:t>культур в домашних условиях</a:t>
            </a:r>
            <a:br>
              <a:rPr lang="ru-RU" sz="7200" dirty="0">
                <a:cs typeface="Times New Roman" pitchFamily="18" charset="0"/>
              </a:rPr>
            </a:br>
            <a:r>
              <a:rPr lang="ru-RU" sz="7200" dirty="0" smtClean="0">
                <a:cs typeface="Times New Roman" pitchFamily="18" charset="0"/>
              </a:rPr>
              <a:t>7)Экономия </a:t>
            </a:r>
            <a:r>
              <a:rPr lang="ru-RU" sz="7200" dirty="0">
                <a:cs typeface="Times New Roman" pitchFamily="18" charset="0"/>
              </a:rPr>
              <a:t>трудозатрат</a:t>
            </a:r>
            <a:br>
              <a:rPr lang="ru-RU" sz="7200" dirty="0">
                <a:cs typeface="Times New Roman" pitchFamily="18" charset="0"/>
              </a:rPr>
            </a:br>
            <a:r>
              <a:rPr lang="ru-RU" sz="7200" dirty="0" smtClean="0">
                <a:cs typeface="Times New Roman" pitchFamily="18" charset="0"/>
              </a:rPr>
              <a:t>8)В </a:t>
            </a:r>
            <a:r>
              <a:rPr lang="ru-RU" sz="7200" dirty="0">
                <a:cs typeface="Times New Roman" pitchFamily="18" charset="0"/>
              </a:rPr>
              <a:t>нашем эксперименте с </a:t>
            </a:r>
            <a:r>
              <a:rPr lang="ru-RU" sz="7200" dirty="0" smtClean="0">
                <a:cs typeface="Times New Roman" pitchFamily="18" charset="0"/>
              </a:rPr>
              <a:t>фасолью, </a:t>
            </a:r>
            <a:r>
              <a:rPr lang="ru-RU" sz="7200" dirty="0">
                <a:cs typeface="Times New Roman" pitchFamily="18" charset="0"/>
              </a:rPr>
              <a:t>на гидропонике растение крупнее, сильнее, </a:t>
            </a:r>
            <a:r>
              <a:rPr lang="ru-RU" sz="7200" dirty="0" smtClean="0">
                <a:cs typeface="Times New Roman" pitchFamily="18" charset="0"/>
              </a:rPr>
              <a:t>выше и </a:t>
            </a:r>
            <a:r>
              <a:rPr lang="ru-RU" sz="7200" dirty="0">
                <a:cs typeface="Times New Roman" pitchFamily="18" charset="0"/>
              </a:rPr>
              <a:t>уже цветет</a:t>
            </a:r>
            <a:r>
              <a:rPr lang="ru-RU" sz="5600" dirty="0">
                <a:cs typeface="Times New Roman" pitchFamily="18" charset="0"/>
              </a:rPr>
              <a:t>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292080" y="857672"/>
            <a:ext cx="3744416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</a:t>
            </a:r>
            <a:r>
              <a:rPr lang="ru-RU" sz="2400" b="1" dirty="0" smtClean="0"/>
              <a:t>Недостатки</a:t>
            </a:r>
            <a:endParaRPr lang="ru-RU" b="1" dirty="0" smtClean="0"/>
          </a:p>
          <a:p>
            <a:endParaRPr lang="ru-RU" sz="1000" dirty="0" smtClean="0"/>
          </a:p>
          <a:p>
            <a:r>
              <a:rPr lang="ru-RU" sz="2000" dirty="0" smtClean="0">
                <a:cs typeface="Times New Roman" pitchFamily="18" charset="0"/>
              </a:rPr>
              <a:t>1)Сложность </a:t>
            </a:r>
            <a:r>
              <a:rPr lang="ru-RU" sz="2000" dirty="0">
                <a:cs typeface="Times New Roman" pitchFamily="18" charset="0"/>
              </a:rPr>
              <a:t>в соблюдении концентрации питательного </a:t>
            </a:r>
            <a:r>
              <a:rPr lang="ru-RU" sz="2000" dirty="0" smtClean="0">
                <a:cs typeface="Times New Roman" pitchFamily="18" charset="0"/>
              </a:rPr>
              <a:t>раствора</a:t>
            </a:r>
            <a:endParaRPr lang="ru-RU" sz="2000" dirty="0">
              <a:cs typeface="Times New Roman" pitchFamily="18" charset="0"/>
            </a:endParaRPr>
          </a:p>
          <a:p>
            <a:r>
              <a:rPr lang="ru-RU" sz="2000" dirty="0" smtClean="0">
                <a:cs typeface="Times New Roman" pitchFamily="18" charset="0"/>
              </a:rPr>
              <a:t>2)Требуется </a:t>
            </a:r>
            <a:r>
              <a:rPr lang="ru-RU" sz="2000" dirty="0">
                <a:cs typeface="Times New Roman" pitchFamily="18" charset="0"/>
              </a:rPr>
              <a:t>безотказная автоматика</a:t>
            </a:r>
            <a:endParaRPr lang="ru-R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3106936"/>
            <a:ext cx="2385556" cy="2466384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515</Words>
  <Application>Microsoft Office PowerPoint</Application>
  <PresentationFormat>Экран (16:10)</PresentationFormat>
  <Paragraphs>111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Элементарная гидропонная установка </vt:lpstr>
      <vt:lpstr>Команда «Орион»</vt:lpstr>
      <vt:lpstr>Проблема целевой аудитории</vt:lpstr>
      <vt:lpstr>Цель</vt:lpstr>
      <vt:lpstr>Целевая аудитория (потенциальные покупатели)</vt:lpstr>
      <vt:lpstr>ЗАДАЧИ</vt:lpstr>
      <vt:lpstr>Планирование ресурсов</vt:lpstr>
      <vt:lpstr>Результаты сравнения</vt:lpstr>
      <vt:lpstr>Выращивание на гидропонике</vt:lpstr>
      <vt:lpstr>Презентация PowerPoint</vt:lpstr>
      <vt:lpstr>Практическое и экономическое обоснование результатов проекта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Элементарная гидропонная установка </dc:title>
  <dc:creator>HP</dc:creator>
  <cp:lastModifiedBy>Михаил Анатольевич Бабушкин</cp:lastModifiedBy>
  <cp:revision>13</cp:revision>
  <dcterms:created xsi:type="dcterms:W3CDTF">2021-10-09T08:05:00Z</dcterms:created>
  <dcterms:modified xsi:type="dcterms:W3CDTF">2022-10-03T08:49:22Z</dcterms:modified>
</cp:coreProperties>
</file>